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0" autoAdjust="0"/>
  </p:normalViewPr>
  <p:slideViewPr>
    <p:cSldViewPr snapToGrid="0" snapToObjects="1">
      <p:cViewPr>
        <p:scale>
          <a:sx n="90" d="100"/>
          <a:sy n="90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9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2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2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DD6A41-5586-1243-AFD8-B31AD3B67D6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C55526-AE20-E34C-A073-661D18097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6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B291-EBF8-0D41-B02F-9A57021D2E50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F2DC-653E-6F44-BC63-BF578A47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8" y="1016000"/>
            <a:ext cx="3410712" cy="227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" y="15240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STATION D. Identify the invasive plant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species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20" y="914400"/>
            <a:ext cx="46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1. 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63" y="812800"/>
            <a:ext cx="2130552" cy="2840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5326" y="714345"/>
            <a:ext cx="46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2</a:t>
            </a:r>
            <a:r>
              <a:rPr lang="en-US" sz="2000" b="1" dirty="0" smtClean="0">
                <a:latin typeface="Arial"/>
                <a:cs typeface="Arial"/>
              </a:rPr>
              <a:t>. 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7" y="3771900"/>
            <a:ext cx="36576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79" y="3771900"/>
            <a:ext cx="46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3</a:t>
            </a:r>
            <a:r>
              <a:rPr lang="en-US" sz="2000" b="1" dirty="0" smtClean="0">
                <a:latin typeface="Arial"/>
                <a:cs typeface="Arial"/>
              </a:rPr>
              <a:t>. 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863" y="3975100"/>
            <a:ext cx="36576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0589" y="3860800"/>
            <a:ext cx="46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4. 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7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15240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STATION E. Match the invasive species with its effect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100" y="972741"/>
            <a:ext cx="419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i="1" dirty="0" err="1" smtClean="0">
                <a:latin typeface="Arial"/>
                <a:cs typeface="Arial"/>
              </a:rPr>
              <a:t>Bythotrephes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i="1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000" i="1" dirty="0" err="1" smtClean="0">
                <a:latin typeface="Arial"/>
                <a:cs typeface="Arial"/>
              </a:rPr>
              <a:t>Lissachatina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3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i="1" dirty="0" err="1">
                <a:latin typeface="Arial"/>
                <a:cs typeface="Arial"/>
              </a:rPr>
              <a:t>Anoplophora</a:t>
            </a:r>
            <a:r>
              <a:rPr lang="en-US" sz="2000" i="1" dirty="0">
                <a:latin typeface="Arial"/>
                <a:cs typeface="Arial"/>
              </a:rPr>
              <a:t> 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4. </a:t>
            </a:r>
            <a:r>
              <a:rPr lang="en-US" sz="2000" i="1" dirty="0" err="1" smtClean="0">
                <a:latin typeface="Arial"/>
                <a:cs typeface="Arial"/>
              </a:rPr>
              <a:t>Alliaria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5. </a:t>
            </a:r>
            <a:r>
              <a:rPr lang="en-US" sz="2000" i="1" dirty="0" err="1" smtClean="0">
                <a:latin typeface="Arial"/>
                <a:cs typeface="Arial"/>
              </a:rPr>
              <a:t>Lythrum</a:t>
            </a:r>
            <a:endParaRPr lang="en-US" sz="2000" i="1" dirty="0" smtClean="0">
              <a:latin typeface="Arial"/>
              <a:cs typeface="Arial"/>
            </a:endParaRPr>
          </a:p>
          <a:p>
            <a:endParaRPr lang="en-US" sz="2000" i="1" dirty="0" smtClean="0">
              <a:latin typeface="Arial"/>
              <a:cs typeface="Arial"/>
            </a:endParaRPr>
          </a:p>
          <a:p>
            <a:r>
              <a:rPr lang="en-US" sz="2000" i="1" dirty="0" smtClean="0">
                <a:latin typeface="Arial"/>
                <a:cs typeface="Arial"/>
              </a:rPr>
              <a:t>6. </a:t>
            </a:r>
            <a:r>
              <a:rPr lang="en-US" sz="2000" i="1" dirty="0" err="1">
                <a:latin typeface="Arial"/>
                <a:cs typeface="Arial"/>
              </a:rPr>
              <a:t>Pseudogymnoascus</a:t>
            </a:r>
            <a:r>
              <a:rPr lang="en-US" sz="2000" dirty="0" smtClean="0">
                <a:effectLst/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8400" y="9727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eriod"/>
            </a:pPr>
            <a:r>
              <a:rPr lang="en-US" sz="2000" dirty="0" smtClean="0">
                <a:latin typeface="Arial"/>
                <a:cs typeface="Arial"/>
              </a:rPr>
              <a:t>Weakens and kills temperate hardwoods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r>
              <a:rPr lang="en-US" sz="2000" dirty="0" smtClean="0">
                <a:latin typeface="Arial"/>
                <a:cs typeface="Arial"/>
              </a:rPr>
              <a:t>B. Shades out native species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C. Crowds out native wetland species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D. Clogs fishing lines 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E. </a:t>
            </a:r>
            <a:r>
              <a:rPr lang="en-US" sz="2000" dirty="0">
                <a:latin typeface="Arial"/>
                <a:cs typeface="Arial"/>
              </a:rPr>
              <a:t>Causes extensive damage to plants in tropical and subtropical agricultural systems</a:t>
            </a:r>
            <a:r>
              <a:rPr lang="en-US" sz="2000" dirty="0" smtClean="0">
                <a:effectLst/>
                <a:latin typeface="Arial"/>
                <a:cs typeface="Arial"/>
              </a:rPr>
              <a:t> 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F. Causes decline in bat populations</a:t>
            </a:r>
          </a:p>
        </p:txBody>
      </p:sp>
    </p:spTree>
    <p:extLst>
      <p:ext uri="{BB962C8B-B14F-4D97-AF65-F5344CB8AC3E}">
        <p14:creationId xmlns:p14="http://schemas.microsoft.com/office/powerpoint/2010/main" val="123599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15240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STATION F. 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993120"/>
            <a:ext cx="6723529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1" y="5596354"/>
            <a:ext cx="3186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© </a:t>
            </a:r>
            <a:r>
              <a:rPr lang="en-US" dirty="0" err="1"/>
              <a:t>Orest</a:t>
            </a:r>
            <a:r>
              <a:rPr lang="en-US" dirty="0"/>
              <a:t> </a:t>
            </a:r>
            <a:r>
              <a:rPr lang="en-US" dirty="0" err="1"/>
              <a:t>Shvadchak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0156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15240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STATION F. Answer the following questions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00" y="726420"/>
            <a:ext cx="87376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Arial"/>
                <a:cs typeface="Arial"/>
              </a:rPr>
              <a:t>Identify the common and scientific name of the </a:t>
            </a:r>
            <a:r>
              <a:rPr lang="en-US" b="1" dirty="0">
                <a:latin typeface="Arial"/>
                <a:cs typeface="Arial"/>
              </a:rPr>
              <a:t>species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2. Place in order the stages of this species’ life cycle, starting with the egg. (5 </a:t>
            </a:r>
            <a:r>
              <a:rPr lang="en-US" b="1" dirty="0" err="1">
                <a:latin typeface="Arial"/>
                <a:cs typeface="Arial"/>
              </a:rPr>
              <a:t>pt</a:t>
            </a:r>
            <a:r>
              <a:rPr lang="en-US" b="1" dirty="0" smtClean="0">
                <a:latin typeface="Arial"/>
                <a:cs typeface="Arial"/>
              </a:rPr>
              <a:t>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		Medusa    Egg       </a:t>
            </a:r>
            <a:r>
              <a:rPr lang="en-US" dirty="0" err="1" smtClean="0">
                <a:latin typeface="Arial"/>
                <a:cs typeface="Arial"/>
              </a:rPr>
              <a:t>Planula</a:t>
            </a:r>
            <a:r>
              <a:rPr lang="en-US" dirty="0" smtClean="0">
                <a:latin typeface="Arial"/>
                <a:cs typeface="Arial"/>
              </a:rPr>
              <a:t>     Polyp        Blastula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3. True or false: The sting of this species is extremely painful, producing blisters and peeling skin, and </a:t>
            </a:r>
            <a:r>
              <a:rPr lang="en-US" b="1" dirty="0" smtClean="0">
                <a:latin typeface="Arial"/>
                <a:cs typeface="Arial"/>
              </a:rPr>
              <a:t>is occasionally </a:t>
            </a:r>
            <a:r>
              <a:rPr lang="en-US" b="1" dirty="0">
                <a:latin typeface="Arial"/>
                <a:cs typeface="Arial"/>
              </a:rPr>
              <a:t>responsible for the death of small animals and children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4. How does </a:t>
            </a:r>
            <a:r>
              <a:rPr lang="en-US" b="1" dirty="0" smtClean="0">
                <a:latin typeface="Arial"/>
                <a:cs typeface="Arial"/>
              </a:rPr>
              <a:t>significantly </a:t>
            </a:r>
            <a:r>
              <a:rPr lang="en-US" b="1" dirty="0">
                <a:latin typeface="Arial"/>
                <a:cs typeface="Arial"/>
              </a:rPr>
              <a:t>lower </a:t>
            </a:r>
            <a:r>
              <a:rPr lang="en-US" b="1" dirty="0" smtClean="0">
                <a:latin typeface="Arial"/>
                <a:cs typeface="Arial"/>
              </a:rPr>
              <a:t>salinities (lower than ocean’s </a:t>
            </a:r>
            <a:r>
              <a:rPr lang="en-US" b="1" dirty="0">
                <a:latin typeface="Arial"/>
                <a:cs typeface="Arial"/>
              </a:rPr>
              <a:t>average level) affect this species</a:t>
            </a:r>
            <a:r>
              <a:rPr lang="en-US" b="1" dirty="0" smtClean="0">
                <a:latin typeface="Arial"/>
                <a:cs typeface="Arial"/>
              </a:rPr>
              <a:t>?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5. True or false: This species positively </a:t>
            </a:r>
            <a:r>
              <a:rPr lang="en-US" b="1" dirty="0">
                <a:latin typeface="Arial"/>
                <a:cs typeface="Arial"/>
              </a:rPr>
              <a:t>impacts shrimp industry by clogging nets and damaging fishing </a:t>
            </a:r>
            <a:r>
              <a:rPr lang="en-US" b="1" dirty="0" smtClean="0">
                <a:latin typeface="Arial"/>
                <a:cs typeface="Arial"/>
              </a:rPr>
              <a:t>equipment.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6. Select the correct answer: This species was first discovered in which U.S. state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latin typeface="Arial"/>
                <a:cs typeface="Arial"/>
              </a:rPr>
              <a:t>Florida   b) Hawaii     c) California    d) Alaska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14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55542" y="3073400"/>
            <a:ext cx="3109976" cy="1244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4853304" y="953573"/>
            <a:ext cx="27432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586" y="1235231"/>
            <a:ext cx="241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1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9810" y="953573"/>
            <a:ext cx="241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3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586" y="3200400"/>
            <a:ext cx="253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2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1812" y="3063486"/>
            <a:ext cx="253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4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73038"/>
            <a:ext cx="9055100" cy="563562"/>
          </a:xfrm>
        </p:spPr>
        <p:txBody>
          <a:bodyPr/>
          <a:lstStyle/>
          <a:p>
            <a:pPr algn="l"/>
            <a:r>
              <a:rPr lang="en-US" sz="2600" dirty="0" smtClean="0">
                <a:latin typeface="Arial"/>
                <a:cs typeface="Arial"/>
              </a:rPr>
              <a:t>STATION G. Name the insect responsible for the damage     				 below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0" y="1235231"/>
            <a:ext cx="219456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78" y="3200400"/>
            <a:ext cx="1993392" cy="2990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304" y="4550348"/>
            <a:ext cx="2743200" cy="2054838"/>
          </a:xfrm>
          <a:prstGeom prst="rect">
            <a:avLst/>
          </a:prstGeom>
        </p:spPr>
      </p:pic>
      <p:sp>
        <p:nvSpPr>
          <p:cNvPr id="14" name="object 10"/>
          <p:cNvSpPr txBox="1"/>
          <p:nvPr/>
        </p:nvSpPr>
        <p:spPr>
          <a:xfrm>
            <a:off x="4434811" y="4575748"/>
            <a:ext cx="253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5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12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22" y="57686"/>
            <a:ext cx="8988778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tabLst>
                <a:tab pos="888365" algn="l"/>
              </a:tabLst>
            </a:pPr>
            <a:r>
              <a:rPr lang="en-US" sz="2600" dirty="0" smtClean="0">
                <a:latin typeface="Arial"/>
                <a:cs typeface="Arial"/>
              </a:rPr>
              <a:t>STATION H. </a:t>
            </a:r>
            <a:r>
              <a:rPr sz="2600" dirty="0" smtClean="0">
                <a:latin typeface="Arial"/>
                <a:cs typeface="Arial"/>
              </a:rPr>
              <a:t>Identify </a:t>
            </a:r>
            <a:r>
              <a:rPr sz="2600" dirty="0">
                <a:latin typeface="Arial"/>
                <a:cs typeface="Arial"/>
              </a:rPr>
              <a:t>the invasive species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by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 smtClean="0">
                <a:latin typeface="Arial"/>
                <a:cs typeface="Arial"/>
              </a:rPr>
              <a:t>the </a:t>
            </a:r>
            <a:r>
              <a:rPr sz="2600" dirty="0" smtClean="0">
                <a:latin typeface="Arial"/>
                <a:cs typeface="Arial"/>
              </a:rPr>
              <a:t>s</a:t>
            </a:r>
            <a:r>
              <a:rPr lang="en-US" sz="2600" dirty="0" smtClean="0">
                <a:latin typeface="Arial"/>
                <a:cs typeface="Arial"/>
              </a:rPr>
              <a:t>cientific</a:t>
            </a:r>
            <a:r>
              <a:rPr sz="2600" spc="-95" dirty="0" smtClean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name.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22" y="991741"/>
            <a:ext cx="402646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en-US" sz="2000" b="1" spc="5" dirty="0">
                <a:latin typeface="Arial"/>
                <a:cs typeface="Arial"/>
              </a:rPr>
              <a:t>1</a:t>
            </a:r>
            <a:r>
              <a:rPr sz="2000" b="1" spc="5" dirty="0" smtClean="0">
                <a:latin typeface="Arial"/>
                <a:cs typeface="Arial"/>
              </a:rPr>
              <a:t>.</a:t>
            </a:r>
            <a:r>
              <a:rPr lang="en-US" sz="2000" b="1" spc="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69" y="991742"/>
            <a:ext cx="34862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7"/>
          <p:cNvSpPr txBox="1"/>
          <p:nvPr/>
        </p:nvSpPr>
        <p:spPr>
          <a:xfrm>
            <a:off x="155222" y="3736375"/>
            <a:ext cx="402646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en-US" sz="2000" b="1" spc="5" dirty="0" smtClean="0">
                <a:latin typeface="Arial"/>
                <a:cs typeface="Arial"/>
              </a:rPr>
              <a:t> 2</a:t>
            </a:r>
            <a:r>
              <a:rPr sz="2000" b="1" spc="5" dirty="0" smtClean="0">
                <a:latin typeface="Arial"/>
                <a:cs typeface="Arial"/>
              </a:rPr>
              <a:t>.</a:t>
            </a:r>
            <a:r>
              <a:rPr lang="en-US" sz="2000" b="1" spc="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22" y="3736375"/>
            <a:ext cx="3431722" cy="2468880"/>
          </a:xfrm>
          <a:prstGeom prst="rect">
            <a:avLst/>
          </a:prstGeom>
        </p:spPr>
      </p:pic>
      <p:sp>
        <p:nvSpPr>
          <p:cNvPr id="14" name="object 7"/>
          <p:cNvSpPr txBox="1"/>
          <p:nvPr/>
        </p:nvSpPr>
        <p:spPr>
          <a:xfrm>
            <a:off x="4473222" y="1795180"/>
            <a:ext cx="402646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en-US" sz="2000" b="1" spc="5" dirty="0" smtClean="0">
                <a:latin typeface="Arial"/>
                <a:cs typeface="Arial"/>
              </a:rPr>
              <a:t> 3</a:t>
            </a:r>
            <a:r>
              <a:rPr sz="2000" b="1" spc="5" dirty="0" smtClean="0">
                <a:latin typeface="Arial"/>
                <a:cs typeface="Arial"/>
              </a:rPr>
              <a:t>.</a:t>
            </a:r>
            <a:r>
              <a:rPr lang="en-US" sz="2000" b="1" spc="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158" y="1635479"/>
            <a:ext cx="2873501" cy="3831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5868" y="6039556"/>
            <a:ext cx="381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Continue to next slide  </a:t>
            </a:r>
            <a:r>
              <a:rPr lang="en-US" sz="2000" dirty="0">
                <a:latin typeface="Wingdings"/>
                <a:ea typeface="Wingdings"/>
                <a:cs typeface="Wingdings"/>
              </a:rPr>
              <a:t>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55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152400"/>
            <a:ext cx="87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STATION H continued. 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167" y="835997"/>
            <a:ext cx="3049346" cy="2488267"/>
          </a:xfrm>
          <a:prstGeom prst="rect">
            <a:avLst/>
          </a:prstGeom>
        </p:spPr>
      </p:pic>
      <p:sp>
        <p:nvSpPr>
          <p:cNvPr id="5" name="object 7"/>
          <p:cNvSpPr txBox="1"/>
          <p:nvPr/>
        </p:nvSpPr>
        <p:spPr>
          <a:xfrm>
            <a:off x="879601" y="3849067"/>
            <a:ext cx="402646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en-US" sz="2000" b="1" spc="5" dirty="0" smtClean="0">
                <a:latin typeface="Arial"/>
                <a:cs typeface="Arial"/>
              </a:rPr>
              <a:t> 5</a:t>
            </a:r>
            <a:r>
              <a:rPr sz="2000" b="1" spc="5" dirty="0" smtClean="0">
                <a:latin typeface="Arial"/>
                <a:cs typeface="Arial"/>
              </a:rPr>
              <a:t>.</a:t>
            </a:r>
            <a:r>
              <a:rPr lang="en-US" sz="2000" b="1" spc="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24" y="3849067"/>
            <a:ext cx="4873308" cy="2743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02844" y="833822"/>
            <a:ext cx="402646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en-US" sz="2000" b="1" spc="5" dirty="0" smtClean="0">
                <a:latin typeface="Arial"/>
                <a:cs typeface="Arial"/>
              </a:rPr>
              <a:t> 4</a:t>
            </a:r>
            <a:r>
              <a:rPr sz="2000" b="1" spc="5" dirty="0" smtClean="0">
                <a:latin typeface="Arial"/>
                <a:cs typeface="Arial"/>
              </a:rPr>
              <a:t>.</a:t>
            </a:r>
            <a:r>
              <a:rPr lang="en-US" sz="2000" b="1" spc="5" dirty="0" smtClean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21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340" y="494284"/>
            <a:ext cx="8053705" cy="330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End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4"/>
              </a:spcBef>
            </a:pPr>
            <a:r>
              <a:rPr sz="3200" spc="-5" dirty="0">
                <a:latin typeface="Arial"/>
                <a:cs typeface="Arial"/>
              </a:rPr>
              <a:t>Thanks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competing and hand your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  <a:p>
            <a:pPr marL="344170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sheet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Good luck 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rest of 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day!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26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209</Words>
  <Application>Microsoft Macintosh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STATION G. Name the insect responsible for the damage          below</vt:lpstr>
      <vt:lpstr>STATION H. Identify the invasive species by the scientific name.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 Bick</dc:creator>
  <cp:lastModifiedBy>Cindy  Bick</cp:lastModifiedBy>
  <cp:revision>50</cp:revision>
  <dcterms:created xsi:type="dcterms:W3CDTF">2017-02-23T23:32:14Z</dcterms:created>
  <dcterms:modified xsi:type="dcterms:W3CDTF">2017-02-24T20:04:30Z</dcterms:modified>
</cp:coreProperties>
</file>